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8"/>
  </p:notesMasterIdLst>
  <p:sldIdLst>
    <p:sldId id="859" r:id="rId2"/>
    <p:sldId id="1140" r:id="rId3"/>
    <p:sldId id="1142" r:id="rId4"/>
    <p:sldId id="1143" r:id="rId5"/>
    <p:sldId id="1169" r:id="rId6"/>
    <p:sldId id="1170" r:id="rId7"/>
    <p:sldId id="1171" r:id="rId8"/>
    <p:sldId id="1172" r:id="rId9"/>
    <p:sldId id="1173" r:id="rId10"/>
    <p:sldId id="1174" r:id="rId11"/>
    <p:sldId id="1175" r:id="rId12"/>
    <p:sldId id="1176" r:id="rId13"/>
    <p:sldId id="1177" r:id="rId14"/>
    <p:sldId id="1178" r:id="rId15"/>
    <p:sldId id="1179" r:id="rId16"/>
    <p:sldId id="1180" r:id="rId17"/>
    <p:sldId id="1181" r:id="rId18"/>
    <p:sldId id="1182" r:id="rId19"/>
    <p:sldId id="1183" r:id="rId20"/>
    <p:sldId id="1184" r:id="rId21"/>
    <p:sldId id="1185" r:id="rId22"/>
    <p:sldId id="1186" r:id="rId23"/>
    <p:sldId id="1187" r:id="rId24"/>
    <p:sldId id="1188" r:id="rId25"/>
    <p:sldId id="1144" r:id="rId26"/>
    <p:sldId id="1145" r:id="rId27"/>
    <p:sldId id="1146" r:id="rId28"/>
    <p:sldId id="1147" r:id="rId29"/>
    <p:sldId id="1148" r:id="rId30"/>
    <p:sldId id="1149" r:id="rId31"/>
    <p:sldId id="1150" r:id="rId32"/>
    <p:sldId id="1151" r:id="rId33"/>
    <p:sldId id="1152" r:id="rId34"/>
    <p:sldId id="1153" r:id="rId35"/>
    <p:sldId id="1189" r:id="rId36"/>
    <p:sldId id="1154" r:id="rId37"/>
    <p:sldId id="1155" r:id="rId38"/>
    <p:sldId id="1156" r:id="rId39"/>
    <p:sldId id="1157" r:id="rId40"/>
    <p:sldId id="1158" r:id="rId41"/>
    <p:sldId id="1159" r:id="rId42"/>
    <p:sldId id="1160" r:id="rId43"/>
    <p:sldId id="1161" r:id="rId44"/>
    <p:sldId id="1162" r:id="rId45"/>
    <p:sldId id="1163" r:id="rId46"/>
    <p:sldId id="1164" r:id="rId4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8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B14  </a:t>
            </a:r>
            <a:r>
              <a:rPr lang="zh-CN" altLang="en-US" sz="4800" b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漳州市</a:t>
            </a:r>
            <a:r>
              <a:rPr lang="en-US" altLang="zh-CN" sz="4800" b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4800" b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年初中毕业班适应性检测</a:t>
            </a:r>
            <a:endParaRPr lang="zh-CN" altLang="en-US" sz="4800" b="0" spc="-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工人用相同的滑轮以如图所示的甲、乙两种方式，在相同时间内把同一物体竖直匀速提升相同高度，物体质量大于滑轮质量，忽略绳重、摩擦和空气阻力，对比两种方式下列说法正确的是（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甲中工人所用拉力较小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甲中绳端拉力做的功较大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乙中工人的功率较大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乙中滑轮的机械效率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9644" y="1802373"/>
            <a:ext cx="2247070" cy="27265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64600" y="450893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34966" y="1988840"/>
            <a:ext cx="40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自动擦窗机器人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能帮助人们解决高层住户擦窗难的问题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如图所示擦窗机器人匀速竖直向上运动过程中（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机械能不变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动能转化为重力势能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所受重力与玻璃对机器人的支持力是一对平衡力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所受重力与玻璃对机器人的摩擦力是一对平衡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5WE362.tif&amp;593&amp;2-2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470" y="1375192"/>
            <a:ext cx="1722120" cy="27171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15486" y="411235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4756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9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为电压可调的电源，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为定值电阻，电子元件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有稳压作用使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保持不变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为电源电压（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为电路电流，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的电功率，下列图像正确的是（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51" y="2780928"/>
            <a:ext cx="11781619" cy="20972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74726" y="19131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中医是中华医学的瑰宝，艾灸、针灸、拔罐、刮痧等理疗方法，对人体健康起到了调节的作用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根据图中信息，完成第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图甲中艾灸时，闻到艾草香味是因为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；图乙中针灸的针头很尖是为了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592054"/>
            <a:ext cx="11013505" cy="23687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69282" y="5902404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38833" y="2492896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分子在不停地做无规则运动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22998" y="2889724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增大压强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图丙中拔罐时，玻璃罐能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在皮肤上是因为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的作用；图丁中刮痧时，皮肤温度升高是通过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的方式改变物体内能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993" y="2071321"/>
            <a:ext cx="11013505" cy="23687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1076" y="4318281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55446" y="84490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大气压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87393" y="138882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做功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平面镜和凸透镜是常见的光学仪器，根据图中信息，完成第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如图甲所示，小光举着一块写有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字的牌子站在竖立的平面镜前，看到镜中的像是丙中图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小光靠近平面镜时，以他为参照物平面镜是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图乙中光屏上呈现清晰的像，像距是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，人眼看到的像是丙中图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95" y="3291418"/>
            <a:ext cx="11913279" cy="25113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03069" y="5805264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82838" y="1916832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83638" y="191683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运动的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37805" y="2482652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44.0</a:t>
            </a:r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>
              <a:latin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603999" y="2474978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如图所示，漳州市某段道路进行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喷火防滑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用火焰喷烧路面石板材，使其表面部分颗粒受热膨胀后松动脱落，形成自然凹凸起伏的表面纹理，这是通过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来增大摩擦达到防滑效果；当罐中的煤气用掉一半后，煤气的热值将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3068960"/>
            <a:ext cx="3449324" cy="23758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0300" y="552739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1927622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增大接触面粗糙程度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532908" y="250640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不变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7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如图所示的电路中电源电压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不变，滑动变阻器标有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若只闭合开关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从最左端向右移，电压表示数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移到最左端，闭合开关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的示数之比为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2636912"/>
            <a:ext cx="4908848" cy="29867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95567" y="573216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55646" y="134939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　不变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55646" y="1952668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1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400">
                <a:cs typeface="Times New Roman" panose="02020603050405020304" pitchFamily="18" charset="0"/>
              </a:rPr>
              <a:t>4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5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如图所示，书静止放在水平桌面上，请在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点画出书受到的重力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和支持力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的示意图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6175" y="256490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031" y="3140968"/>
            <a:ext cx="3524250" cy="21561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11030" y="5517232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918" y="2433223"/>
            <a:ext cx="3790476" cy="28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6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请在图中括号内标出通电螺线管右端的磁极极性，并在磁感线上标出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点的磁场方向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539" y="2548567"/>
            <a:ext cx="3714105" cy="25118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911825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43831" y="5502963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　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036" y="2181588"/>
            <a:ext cx="4225108" cy="310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本卷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N/kg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中国的北斗系统正在服务全世界，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北斗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卫星向地面传递信息是利用（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次声波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引力波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陶弘景在《答谢中书书》中写道：</a:t>
            </a:r>
            <a:r>
              <a:rPr lang="en-US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晓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雾将歇，猿鸟乱鸣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，分辨猿声和鸟声的依据是声音的（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振幅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1710" y="19168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396920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在一条东西方向的平直公路上，一辆沿公路行驶的汽车上有水滴落在路面上，路面上有一水滴的印迹如图所示，请根据水滴印迹的特点回答问题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）指出该车行驶的方向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2996952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由西向东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573016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）说明理由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266962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水滴离开汽车后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由于惯性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在水平方向仍保持向前的运动状态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滴到地上后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最初接触地面呈圆形的部分很快停止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其余部分由于继续向前运动而向前抛洒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因此出现了先圆后不规整的痕迹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182" y="2348880"/>
            <a:ext cx="3415495" cy="15028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725154" y="38611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2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探究光的反射定律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776848"/>
              </p:ext>
            </p:extLst>
          </p:nvPr>
        </p:nvGraphicFramePr>
        <p:xfrm>
          <a:off x="360854" y="2060848"/>
          <a:ext cx="375741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610320">
                  <a:extLst>
                    <a:ext uri="{9D8B030D-6E8A-4147-A177-3AD203B41FA5}">
                      <a16:colId xmlns:a16="http://schemas.microsoft.com/office/drawing/2014/main" val="4067067370"/>
                    </a:ext>
                  </a:extLst>
                </a:gridCol>
                <a:gridCol w="1073547">
                  <a:extLst>
                    <a:ext uri="{9D8B030D-6E8A-4147-A177-3AD203B41FA5}">
                      <a16:colId xmlns:a16="http://schemas.microsoft.com/office/drawing/2014/main" val="85923686"/>
                    </a:ext>
                  </a:extLst>
                </a:gridCol>
                <a:gridCol w="1073547">
                  <a:extLst>
                    <a:ext uri="{9D8B030D-6E8A-4147-A177-3AD203B41FA5}">
                      <a16:colId xmlns:a16="http://schemas.microsoft.com/office/drawing/2014/main" val="34232284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∠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∠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8723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854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806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449539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1988840"/>
            <a:ext cx="7577364" cy="173067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18492" y="37005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6167" y="4316903"/>
            <a:ext cx="115096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）如图甲将纸板垂直放置在平面镜上，多次改变入射角</a:t>
            </a:r>
            <a:r>
              <a:rPr lang="en-US" altLang="zh-CN" sz="2400" b="0" i="1" kern="100">
                <a:solidFill>
                  <a:srgbClr val="000000"/>
                </a:solidFill>
                <a:cs typeface="Times New Roman" panose="02020603050405020304" pitchFamily="18" charset="0"/>
              </a:rPr>
              <a:t>i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得到数据如上表所示，可得结论：光反射时，</a:t>
            </a:r>
            <a:r>
              <a:rPr lang="en-US" altLang="zh-CN" sz="2400" b="0" kern="1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</a:t>
            </a:r>
            <a:r>
              <a:rPr lang="en-US" altLang="zh-CN" sz="2400" b="0" kern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49409" y="4921017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反射角等于入射角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9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）当激光垂直平面镜入射时，反射角为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，光的传播方向改变了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）如图乙将纸板向后倾斜，光线仍贴着纸板沿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方向射向镜面，在纸板上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）看到反射光线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）如图丙，用激光照向鼓面上的平面镜，墙面出现一个光点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，轻压平面镜左侧的鼓面，则光点可能是墙上的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211" y="3571714"/>
            <a:ext cx="9485651" cy="21665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6284" y="58741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77468" y="845338"/>
            <a:ext cx="665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latin typeface="+mn-lt"/>
                <a:cs typeface="Times New Roman" panose="02020603050405020304" pitchFamily="18" charset="0"/>
              </a:rPr>
              <a:t>0</a:t>
            </a:r>
            <a:endParaRPr lang="zh-CN" altLang="en-US">
              <a:latin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87694" y="87516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180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4606" y="19464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不能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436208" y="3002971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黑体" panose="02010609060101010101" pitchFamily="49" charset="-122"/>
              </a:rPr>
              <a:t>S</a:t>
            </a:r>
            <a:r>
              <a:rPr lang="en-US" altLang="zh-CN" sz="2400" baseline="-25000">
                <a:ea typeface="黑体" panose="02010609060101010101" pitchFamily="49" charset="-122"/>
              </a:rPr>
              <a:t>1</a:t>
            </a:r>
            <a:endParaRPr lang="zh-CN" altLang="en-US" baseline="-25000"/>
          </a:p>
        </p:txBody>
      </p:sp>
    </p:spTree>
    <p:extLst>
      <p:ext uri="{BB962C8B-B14F-4D97-AF65-F5344CB8AC3E}">
        <p14:creationId xmlns:p14="http://schemas.microsoft.com/office/powerpoint/2010/main" val="336517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探究水在沸腾前后温度变化的特点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甲所示装置中有一处明显的错误是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如果不纠正错误，则测量值与真实值相比将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45" y="1556792"/>
            <a:ext cx="11220450" cy="27813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8292" y="438876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7254" y="5210056"/>
            <a:ext cx="4825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温度计的玻璃泡接触到了烧杯底部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99262" y="577564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偏高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0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）如图乙所示，此时温度计的示数为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）如图丙所示是实验过程中观察到的三个现象，则他们出现的先后顺序是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）如图丁所示，分析水的温度随时间变化的图像可得：水沸腾时，温度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518" y="3060906"/>
            <a:ext cx="10399134" cy="25777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9062" y="567653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07174" y="879277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95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3408" y="1946448"/>
            <a:ext cx="1763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ea typeface="黑体" panose="02010609060101010101" pitchFamily="49" charset="-122"/>
              </a:rPr>
              <a:t>C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ea typeface="黑体" panose="02010609060101010101" pitchFamily="49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199662" y="248686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不变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08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探究液体压强与哪些因素有关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）通过观察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形管两边液面的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来反映压强大小，手指轻按压强计上金属盒的橡皮膜，观察到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形管中液面不发生变化，说明该装置存在问题是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）对比甲、乙两图，说明液体内部压强与液体的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1172761"/>
            <a:ext cx="7207329" cy="26349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8292" y="36448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23663" y="424696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高度差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53732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漏气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812061" y="589452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深度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）为了探究同一深度不同方向压强大小，按规范操作应用手调节图乙中的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）来改变金属盒橡皮膜的方向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）如图丙所示在透明正方体塑料盒的上下左右四个面挖相同的圆孔，在孔的表面蒙上相同的橡皮膜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，抓住手柄将塑料盒竖直浸没到水中后静止，通过橡皮膜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）发生形变可知，液体内部存在向上的压强；反映液体内部同一深度处不同方向压强大小相等的现象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）不断增大塑料盒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浸没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后的深度，其受到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浮力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，理由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</a:t>
            </a: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8038" y="4046934"/>
            <a:ext cx="5414974" cy="19797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75526" y="59492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5980" y="138315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cs typeface="宋体" panose="02010600030101010101" pitchFamily="2" charset="-122"/>
              </a:rPr>
              <a:t>①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751390" y="3573016"/>
            <a:ext cx="3895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橡皮膜</a:t>
            </a:r>
            <a:r>
              <a:rPr lang="en-US" altLang="zh-CN" sz="2400" i="1">
                <a:ea typeface="等线" panose="02010600030101010101" pitchFamily="2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ea typeface="等线" panose="02010600030101010101" pitchFamily="2" charset="-122"/>
              </a:rPr>
              <a:t>d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形变程度相同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54646" y="3068964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c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29985" y="4678275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变小　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133738" y="4669649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塑料盒排开液体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32826" y="521685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体积变小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168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测量固体和液体的密度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）将托盘天平放于水平台面上，并将游码移到标尺左端零刻度线处，发现指针的位置如图甲所示，此时应将平衡螺母向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调节，直至天平平衡，测得空烧杯的质量为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9041" y="695385"/>
            <a:ext cx="8353425" cy="30003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2308" y="364502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67214" y="479715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41878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）测得烧杯和液体的总质量为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，如图乙所示，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__________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）测液体的体积时，将烧杯中的液体全部倒入量筒中，如图丙所示，液体的体积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__________</a:t>
                </a:r>
                <a:r>
                  <a:rPr lang="en-US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mL</a:t>
                </a:r>
                <a:r>
                  <a:rPr lang="en-US" altLang="zh-CN" kern="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小马利用</a:t>
                </a:r>
                <a:r>
                  <a:rPr lang="en-US" altLang="zh-CN" i="1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nor/>
                          </m:rPr>
                          <a:rPr lang="en-US" altLang="zh-CN" b="0" i="0" kern="10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zh-CN" altLang="zh-CN" kern="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计算所得密度将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____________</a:t>
                </a:r>
                <a:r>
                  <a:rPr lang="en-US" altLang="zh-CN" kern="1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4187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0721" y="2613105"/>
            <a:ext cx="7275508" cy="26132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71070" y="537321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3438" y="836712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49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18898" y="2060848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30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575741" y="203150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偏大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33877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）小虎突发奇想，想用一把刻度尺、细针、烧杯且烧杯中有足够的水测出身边一块不规则蜡块的密度，请将下列步骤补充完整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用刻度尺测出烧杯中水的深度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将蜡块放在烧杯中，用刻度尺测出杯中水深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用针把蜡块压入水中，使之完全浸没，用刻度尺测出杯中水的深度为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针的体积不计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蜡块的密度表达式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已知水的密度为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6374" y="1231858"/>
            <a:ext cx="7275508" cy="261321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599262" y="384506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46934" y="5661248"/>
                <a:ext cx="2078774" cy="6771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400"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∙</a:t>
                </a:r>
                <a:r>
                  <a:rPr lang="en-US" altLang="zh-CN" sz="2400" i="1">
                    <a:ea typeface="等线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6934" y="5661248"/>
                <a:ext cx="2078774" cy="677173"/>
              </a:xfrm>
              <a:prstGeom prst="rect">
                <a:avLst/>
              </a:prstGeom>
              <a:blipFill>
                <a:blip r:embed="rId3"/>
                <a:stretch>
                  <a:fillRect b="-9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55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博物馆里有些古书非常陈旧，直接翻动它容易使书页破损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有人提出，通过给书带电，可使书逐页分开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如图所示，能使书逐页分开的是（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让书每页带上同种电荷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让书每页带上异种电荷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只能让书每页带上正电荷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只让书封面和封底带异种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电荷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126" y="1916832"/>
            <a:ext cx="3083704" cy="16069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54396" y="3546757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67414" y="14551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在测量电阻实验中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）连接电路时开关要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11" y="1340768"/>
            <a:ext cx="11760451" cy="25325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59102" y="390732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0990" y="457489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断开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）请你用笔画线代替导线将图甲连接完整，要求：滑动变阻器的滑片向右移动时电流表的示数变小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2348880"/>
            <a:ext cx="3678325" cy="34063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12" y="2420888"/>
            <a:ext cx="3892328" cy="31783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11030" y="5724107"/>
            <a:ext cx="40495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cs typeface="Times New Roman" panose="02020603050405020304" pitchFamily="18" charset="0"/>
              </a:rPr>
              <a:t>［第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kern="100">
                <a:cs typeface="Times New Roman" panose="02020603050405020304" pitchFamily="18" charset="0"/>
              </a:rPr>
              <a:t>题（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>
                <a:cs typeface="Times New Roman" panose="02020603050405020304" pitchFamily="18" charset="0"/>
              </a:rPr>
              <a:t>）］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07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）闭合开关，两电表均有示数且较小，移动滑片时两电表示数不变，原因可能是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）改正后进行实验，并根据实验数据画出图像如图乙所示，则该待测电阻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86" y="3212976"/>
            <a:ext cx="11423790" cy="24600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52194" y="567305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8728" y="1386323"/>
            <a:ext cx="5753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将滑动变阻器下面两个接线柱连入电路中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86694" y="2492896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5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64715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）利用电压表可以直接测量电压的大小，能否把电压表改装为间接测量电阻大小的仪表呢？小珍和小玉经过思考，分别设计了如图丙、丁所示的方案（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电源电压恒定不变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），并进行了以下操作和分析：</a:t>
            </a:r>
            <a:endParaRPr lang="zh-CN" altLang="zh-CN" sz="22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小珍在电路的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两点间接入一个电阻箱，当电阻箱接入电路的阻值分别为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Ω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，闭合开关，发现电压表指针分别指向</a:t>
            </a:r>
            <a:r>
              <a:rPr lang="en-US" altLang="zh-CN" sz="2200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V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V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的刻度线，于是她在表盘相应位置标出了电阻的数值，如图戊所示</a:t>
            </a:r>
            <a:r>
              <a:rPr lang="en-US" altLang="zh-CN" sz="2200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以此类推再标出其他刻度线，电压表就可以用来间接测量阻值了，由以上数据可知，定值电阻</a:t>
            </a:r>
            <a:r>
              <a:rPr lang="en-US" altLang="zh-CN" sz="2200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200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sz="2200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sz="2200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2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77987" y="3700681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654" y="4162346"/>
            <a:ext cx="9441149" cy="203311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655046" y="602686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4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若电阻箱调到某一阻值时，指针指在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2V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刻度线上，请在图戊括号中标出该刻度线对应电阻的阻值大小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1885096"/>
            <a:ext cx="9441149" cy="20331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5046" y="374961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813" y="4067939"/>
            <a:ext cx="2653995" cy="213360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53661" y="3905655"/>
            <a:ext cx="1319592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200" kern="100" dirty="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2200" kern="100" dirty="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73253" y="6171990"/>
            <a:ext cx="2593980" cy="535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200" kern="100" dirty="0">
                <a:cs typeface="Times New Roman" panose="02020603050405020304" pitchFamily="18" charset="0"/>
              </a:rPr>
              <a:t>［第</a:t>
            </a:r>
            <a:r>
              <a:rPr lang="en-US" altLang="zh-CN" sz="2200" kern="100" dirty="0">
                <a:cs typeface="Times New Roman" panose="02020603050405020304" pitchFamily="18" charset="0"/>
              </a:rPr>
              <a:t>28</a:t>
            </a:r>
            <a:r>
              <a:rPr lang="zh-CN" altLang="zh-CN" sz="2200" kern="100" dirty="0">
                <a:cs typeface="Times New Roman" panose="02020603050405020304" pitchFamily="18" charset="0"/>
              </a:rPr>
              <a:t>题（</a:t>
            </a:r>
            <a:r>
              <a:rPr lang="en-US" altLang="zh-CN" sz="2200" kern="100" dirty="0">
                <a:cs typeface="Times New Roman" panose="02020603050405020304" pitchFamily="18" charset="0"/>
              </a:rPr>
              <a:t>5</a:t>
            </a:r>
            <a:r>
              <a:rPr lang="zh-CN" altLang="zh-CN" sz="2200" kern="100" dirty="0" smtClean="0">
                <a:cs typeface="Times New Roman" panose="02020603050405020304" pitchFamily="18" charset="0"/>
              </a:rPr>
              <a:t>）</a:t>
            </a:r>
            <a:r>
              <a:rPr lang="zh-CN" altLang="en-US" sz="2200" kern="100" dirty="0">
                <a:cs typeface="宋体" panose="02010600030101010101" pitchFamily="2" charset="-122"/>
              </a:rPr>
              <a:t>②</a:t>
            </a:r>
            <a:r>
              <a:rPr lang="zh-CN" altLang="zh-CN" sz="2200" kern="100" dirty="0" smtClean="0">
                <a:cs typeface="Times New Roman" panose="02020603050405020304" pitchFamily="18" charset="0"/>
              </a:rPr>
              <a:t>］</a:t>
            </a:r>
            <a:endParaRPr lang="zh-CN" altLang="zh-CN" sz="2200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7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小玉的设计方案，所用器材的规格、电表接入的量程都与小珍的完全相同，分析她的设计方案可知：在保证器材安全的前提下，她改装后的电压表所能测的最小电阻值为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0" y="2420888"/>
            <a:ext cx="11423790" cy="24600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10358" y="488096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8800" y="1968699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ea typeface="等线" panose="02010600030101010101" pitchFamily="2" charset="-122"/>
              </a:rPr>
              <a:t>5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897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如图所示的警用机器人质量为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，车轮与水平地面接触的总面积为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，按照设定程序，机器人以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m/s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的速度在平直路面上匀速直线行驶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，行驶过程中所受阻力为重力的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求机器人：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）通过的路程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4444" y="3538359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警用机器人通过的路程</a:t>
            </a:r>
            <a:r>
              <a:rPr lang="en-US" altLang="zh-CN" sz="2400" i="1" kern="100"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cs typeface="Times New Roman" panose="02020603050405020304" pitchFamily="18" charset="0"/>
              </a:rPr>
              <a:t>vt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.5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m/s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60 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 m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5WE398.tif&amp;633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398" y="2761386"/>
            <a:ext cx="2774950" cy="22002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213316" y="5026981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）牵引力所做的功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3640956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警用机器人在行驶过程中所受阻力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阻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100 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因为警用机器人在平直路面上匀速直线行驶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说明此时机器人受力平衡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所以警用机器人行驶过程中受到的牵引力和阻力是一对平衡力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牵引力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牵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阻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牵引力做的功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牵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200 N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 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6 000 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5WE398.tif&amp;633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046" y="836712"/>
            <a:ext cx="2774950" cy="22002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44964" y="3102307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）静止时对水平地面的压强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4576534"/>
                <a:ext cx="11422984" cy="1444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警用机器人静止时对水平地面的压力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kg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N/kg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1 000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警用机器人静止时对水平地面的压强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0.01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576534"/>
                <a:ext cx="11422984" cy="1444754"/>
              </a:xfrm>
              <a:prstGeom prst="rect">
                <a:avLst/>
              </a:prstGeom>
              <a:blipFill>
                <a:blip r:embed="rId2"/>
                <a:stretch>
                  <a:fillRect l="-800" r="-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YTImage25WE398.tif&amp;633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30" y="1628800"/>
            <a:ext cx="2774950" cy="22002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900948" y="3894395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4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如图甲所示是一款煮茶器，有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保温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两个挡位，其简化电路如图乙所示，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均为发热电阻，煮茶器正常工作的电压为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，保温功率为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W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，加热功率为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1 200 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个标准大气压下，煮茶器将初温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、质量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的水加热到沸腾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］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）水吸收的热量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5253007"/>
            <a:ext cx="11368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400" kern="100"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个标准大气压下水的沸点为</a:t>
            </a:r>
            <a:r>
              <a:rPr lang="en-US" altLang="zh-CN" sz="2400" kern="100">
                <a:cs typeface="Times New Roman" panose="02020603050405020304" pitchFamily="18" charset="0"/>
              </a:rPr>
              <a:t>100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加热过程水吸收的热量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吸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J/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kg∙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en-US" altLang="zh-CN" sz="2400" kern="100"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1kg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sz="2400" kern="100">
                <a:cs typeface="Times New Roman" panose="02020603050405020304" pitchFamily="18" charset="0"/>
              </a:rPr>
              <a:t>）＝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142" y="2564904"/>
            <a:ext cx="5034467" cy="22777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034516" y="477022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学校进行学生体质健康测试，下列数据符合实际的是（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168 dm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脉搏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/s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体重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短跑测试成绩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 s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下列说法符合安全用电原则的是（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更换灯泡时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可带电操作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使用测电笔时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手应接触笔尾金属体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空气开关跳闸后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应该立即合上继续使用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为了方便使用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可将用电器的三脚插头换成两脚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插头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83438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75126" y="25115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的阻值；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51555" y="4721323"/>
                <a:ext cx="11422984" cy="1732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只闭合开关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电路为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的简单电路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此时电路中的总电阻较大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总功率最小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煮茶器处于保温挡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cs typeface="Times New Roman" panose="02020603050405020304" pitchFamily="18" charset="0"/>
                              </a:rPr>
                              <m:t>保温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kern="100"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sz="2400" kern="100"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𝐖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484 Ω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55" y="4721323"/>
                <a:ext cx="11422984" cy="1732013"/>
              </a:xfrm>
              <a:prstGeom prst="rect">
                <a:avLst/>
              </a:prstGeom>
              <a:blipFill>
                <a:blip r:embed="rId2"/>
                <a:stretch>
                  <a:fillRect l="-854" r="-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587" y="1844824"/>
            <a:ext cx="5034467" cy="22777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30260" y="405014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2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）若用加热档煮沸这壶水需要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，则煮茶器的加热效率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6574" y="4194956"/>
                <a:ext cx="11440128" cy="18983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消耗的电能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加热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1 200 W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60 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加热效率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2000">
                                <a:cs typeface="Times New Roman" panose="02020603050405020304" pitchFamily="18" charset="0"/>
                              </a:rPr>
                              <m:t>吸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3.36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4.32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𝐉</m:t>
                        </m:r>
                      </m:den>
                    </m:f>
                  </m:oMath>
                </a14:m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100%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%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4194956"/>
                <a:ext cx="11440128" cy="1898340"/>
              </a:xfrm>
              <a:prstGeom prst="rect">
                <a:avLst/>
              </a:prstGeom>
              <a:blipFill>
                <a:blip r:embed="rId2"/>
                <a:stretch>
                  <a:fillRect l="-853" r="-8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586" y="1531423"/>
            <a:ext cx="5034467" cy="22777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55046" y="378904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07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31.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某校为草坪设计了一个自动注水喷淋系统，其电路设计如图所示</a:t>
            </a: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控制电路电源电压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kern="100" baseline="-25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12V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为定值电阻，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为力敏电阻，电磁铁线圈电阻忽略不计；力敏电阻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放置于水箱底部，其阻值随水位变化关系如表所示</a:t>
            </a: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工作电路包括注水系统和喷淋系统，其电源电压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kern="100" baseline="-25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；圆柱体水箱底面积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0.4 m</a:t>
            </a:r>
            <a:r>
              <a:rPr lang="en-US" altLang="zh-CN" kern="100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，当水箱内的水位上升到</a:t>
            </a: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2m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时，通过电磁铁线圈的电流为</a:t>
            </a:r>
            <a:r>
              <a:rPr lang="en-US" altLang="zh-CN" kern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0.12 A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，衔铁恰好被吸下，注水系统停止工作，此时电流表示数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1.0 A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；当水位下降到</a:t>
            </a: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1m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时，衔铁恰好被拉起，注水系统开始给水箱注水，此时电流表示数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kern="100" baseline="-25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1.5 A</a:t>
            </a:r>
            <a:r>
              <a:rPr lang="en-US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1×10</a:t>
            </a:r>
            <a:r>
              <a:rPr lang="en-US" altLang="zh-CN" kern="100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kern="1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kern="100" baseline="300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）求</a:t>
            </a:r>
            <a:r>
              <a:rPr lang="zh-CN" altLang="zh-CN" kern="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215584"/>
              </p:ext>
            </p:extLst>
          </p:nvPr>
        </p:nvGraphicFramePr>
        <p:xfrm>
          <a:off x="550590" y="4797152"/>
          <a:ext cx="1097121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3293998">
                  <a:extLst>
                    <a:ext uri="{9D8B030D-6E8A-4147-A177-3AD203B41FA5}">
                      <a16:colId xmlns:a16="http://schemas.microsoft.com/office/drawing/2014/main" val="212883306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1680925770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4253219043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3154882554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2073761193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3976546782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3989330493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3827762462"/>
                    </a:ext>
                  </a:extLst>
                </a:gridCol>
                <a:gridCol w="959652">
                  <a:extLst>
                    <a:ext uri="{9D8B030D-6E8A-4147-A177-3AD203B41FA5}">
                      <a16:colId xmlns:a16="http://schemas.microsoft.com/office/drawing/2014/main" val="356635095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水位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577029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力敏电阻</a:t>
                      </a:r>
                      <a:r>
                        <a:rPr lang="en-US" sz="2400" i="1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阻值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65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00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59</a:t>
                      </a:r>
                      <a:endParaRPr lang="zh-CN" sz="10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5078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4604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8573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）当水位达到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时，水对箱底的压强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5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）定值电阻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306896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当水位达到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2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水对箱底的压强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gh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kern="10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 N/kg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 m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baseline="30000" smtClean="0">
                <a:ea typeface="黑体" panose="02010609060101010101" pitchFamily="49" charset="-122"/>
                <a:cs typeface="Times New Roman" panose="02020603050405020304" pitchFamily="18" charset="0"/>
              </a:rPr>
              <a:t>4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Pa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86236" y="4526592"/>
                <a:ext cx="11485848" cy="19987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在水位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m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通过电磁铁线圈的电流为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12 A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根据欧姆定律可知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控制电路的阻值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0.12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由表格数据可知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当水位为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m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力敏电阻的阻值</a:t>
                </a:r>
                <a:r>
                  <a:rPr lang="zh-CN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en-US" altLang="zh-CN" sz="2400" kern="100" dirty="0" smtClean="0"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根据串联电路的特点可知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的阻值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100 Ω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40 Ω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36" y="4526592"/>
                <a:ext cx="11485848" cy="1998752"/>
              </a:xfrm>
              <a:prstGeom prst="rect">
                <a:avLst/>
              </a:prstGeom>
              <a:blipFill>
                <a:blip r:embed="rId2"/>
                <a:stretch>
                  <a:fillRect l="-796" r="-796" b="-3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3947" y="524199"/>
            <a:ext cx="3674499" cy="241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）当水位下降到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时，控制电路的电流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0854" y="4774476"/>
                <a:ext cx="11485848" cy="1440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当水位为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1m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由表格数据知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N1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80 Ω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由串联电路特点和欧姆定律可知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控制电路的电流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 b="1" i="0" kern="100" smtClean="0"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𝐍</m:t>
                            </m:r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m:rPr>
                            <m:nor/>
                          </m:rPr>
                          <a:rPr lang="en-US" altLang="zh-CN" sz="2400" b="1" i="0" kern="100" smtClean="0"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80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cs typeface="Times New Roman" panose="02020603050405020304" pitchFamily="18" charset="0"/>
                          </a:rPr>
                          <m:t>Ω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 A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774476"/>
                <a:ext cx="11485848" cy="1440844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1490" y="1365440"/>
            <a:ext cx="5184576" cy="340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）喷淋系统给草坪喷水，已知每秒钟喷水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0.001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；当水位下降到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时，每秒钟注水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0.00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，则水位从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工作电路消耗的电能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8862" y="1946449"/>
            <a:ext cx="5544616" cy="364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162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76767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zh-CN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由工作电路可知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当水位为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注水和喷淋系统是并联的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都工作时干路电流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 A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注水系统从水位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开始注水到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 m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注水的总体积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4 m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kern="10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 m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4 m</a:t>
                </a:r>
                <a:r>
                  <a:rPr lang="en-US" altLang="zh-CN" b="1" kern="1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注水的同时喷淋系统一直工作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所以注水时间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𝟒𝐦𝟑</m:t>
                        </m:r>
                      </m:num>
                      <m:den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𝟎𝟎𝟓</m:t>
                        </m:r>
                        <m:sSup>
                          <m:sSupPr>
                            <m:ctrlPr>
                              <a:rPr lang="zh-CN" altLang="zh-CN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</m:t>
                        </m:r>
                        <m:r>
                          <m:rPr>
                            <m:nor/>
                          </m:rPr>
                          <a:rPr lang="zh-CN" altLang="zh-CN" b="1" kern="10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𝟎𝟎𝟏</m:t>
                        </m:r>
                        <m:sSup>
                          <m:sSupPr>
                            <m:ctrlPr>
                              <a:rPr lang="zh-CN" altLang="zh-CN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b="1" i="0" kern="1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b="1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100 s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所以注水系统与喷淋系统同时工作时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工作电路消耗的电能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kern="1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220 V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5 A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100 s</a:t>
                </a:r>
                <a:r>
                  <a:rPr lang="zh-CN" altLang="zh-CN" b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kern="100" baseline="300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kern="1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J</a:t>
                </a:r>
                <a:r>
                  <a:rPr lang="en-US" altLang="zh-CN" b="1" kern="100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76767"/>
              </a:xfrm>
              <a:blipFill>
                <a:blip r:embed="rId2"/>
                <a:stretch>
                  <a:fillRect l="-796" r="-849" b="-1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7294" y="3284984"/>
            <a:ext cx="4165752" cy="273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95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321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小华盛饭时打开锅盖，发现锅盖内侧有水珠，水珠的形成经历的物态变化是（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先升华后凝华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先熔化后液化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先汽化后液化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先凝固后汽化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下列光现象中，由光的折射形成的是（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屏上皮影　　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波光粼粼　　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鱼翔浅底　　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林间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光柱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98" y="3645024"/>
            <a:ext cx="10268853" cy="15121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8585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6248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以下工具使用时属于费力杠杆的是（　　）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kern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羊角锤　</a:t>
            </a:r>
            <a:r>
              <a:rPr lang="en-US" altLang="zh-CN" dirty="0" smtClean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镊子　</a:t>
            </a:r>
            <a:r>
              <a:rPr lang="en-US" altLang="zh-CN" dirty="0" smtClean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瓶</a:t>
            </a:r>
            <a:r>
              <a:rPr lang="zh-CN" altLang="zh-CN" dirty="0" smtClean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起子</a:t>
            </a:r>
            <a:r>
              <a:rPr lang="en-US" altLang="zh-CN" dirty="0" smtClean="0">
                <a:solidFill>
                  <a:srgbClr val="000000"/>
                </a:solidFill>
                <a:latin typeface="等线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kern="100" dirty="0" smtClean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剪铁皮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剪刀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826042"/>
            <a:ext cx="11113467" cy="16278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13928" y="10527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如图所示的电路中，闭合开关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不亮，电压表有示数，电流表无示数，此故障可能是（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短路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灯泡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断路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403" y="1495878"/>
            <a:ext cx="3141606" cy="23615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52376" y="3712105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941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月，中国海军远海训练编队进行远海航行，其中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055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型万吨级驱逐舰的排水量可达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12 500 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，驱逐舰在海上航行过程中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发射导弹后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驱逐舰所受浮力变小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发射导弹后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驱逐舰会下沉一些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驱逐舰漂浮于海面上时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浮力大于它的总重力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排水量可达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12 500 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指的是驱逐舰排开水所受的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3556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漳州市第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届科技运动会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遥控航母舰载器比赛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丰富了校园文化生活，激发同学对科技和艺术的热爱，飞机航模电路的开关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闭合时指示灯亮起，再闭合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时电动机启动，飞机起飞，如图所示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下列电路设计符合要求的是（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792161"/>
            <a:ext cx="11233248" cy="18051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622" y="2374797"/>
            <a:ext cx="1839340" cy="17742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21410" y="4149080"/>
            <a:ext cx="171213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15486" y="19131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64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3338</Words>
  <Application>Microsoft Office PowerPoint</Application>
  <PresentationFormat>自定义</PresentationFormat>
  <Paragraphs>326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7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448</cp:revision>
  <dcterms:created xsi:type="dcterms:W3CDTF">2020-11-06T05:24:00Z</dcterms:created>
  <dcterms:modified xsi:type="dcterms:W3CDTF">2025-09-16T06:05:00Z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